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12/13/23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12/13/23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12/13/23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12/13/23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12/13/23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12/13/23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12/13/23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77507"/>
            <a:ext cx="9448800" cy="1825096"/>
          </a:xfrm>
        </p:spPr>
        <p:txBody>
          <a:bodyPr>
            <a:normAutofit fontScale="90000"/>
          </a:bodyPr>
          <a:lstStyle/>
          <a:p>
            <a:r>
              <a:rPr lang="en-GB" dirty="0"/>
              <a:t>advanced IMMUNOLOGY COURSE 2024</a:t>
            </a:r>
          </a:p>
        </p:txBody>
      </p:sp>
      <p:sp>
        <p:nvSpPr>
          <p:cNvPr id="3" name="Subtitle 2"/>
          <p:cNvSpPr>
            <a:spLocks noGrp="1"/>
          </p:cNvSpPr>
          <p:nvPr>
            <p:ph type="subTitle" idx="1"/>
          </p:nvPr>
        </p:nvSpPr>
        <p:spPr>
          <a:xfrm>
            <a:off x="1371600" y="3533051"/>
            <a:ext cx="9448800" cy="2110266"/>
          </a:xfrm>
        </p:spPr>
        <p:txBody>
          <a:bodyPr>
            <a:noAutofit/>
          </a:bodyPr>
          <a:lstStyle/>
          <a:p>
            <a:r>
              <a:rPr lang="en-GB" sz="1800" dirty="0"/>
              <a:t>Our advanced immunology course is running for the 15</a:t>
            </a:r>
            <a:r>
              <a:rPr lang="en-GB" sz="1800" baseline="30000" dirty="0"/>
              <a:t>th</a:t>
            </a:r>
            <a:r>
              <a:rPr lang="en-GB" sz="1800" dirty="0"/>
              <a:t> year in 2024. Our renewed programme provides more flexibility and online content and videos, which you can cover at your own pace. We have integrated our award-winning </a:t>
            </a:r>
            <a:r>
              <a:rPr lang="en-GB" sz="1800" dirty="0" err="1"/>
              <a:t>immunopaedia</a:t>
            </a:r>
            <a:r>
              <a:rPr lang="en-GB" sz="1800" dirty="0"/>
              <a:t> content with adequate contact time with experts in the field. We begin on the second week of Feb and complete in mid-August. The course is designed for MSc, PhD, Postdocs and clinicians currently undertaking a research project in immunology. The course is worth 30 CPD points if you are HPCSA registered. </a:t>
            </a:r>
          </a:p>
        </p:txBody>
      </p:sp>
      <p:pic>
        <p:nvPicPr>
          <p:cNvPr id="4" name="Picture 3"/>
          <p:cNvPicPr>
            <a:picLocks noChangeAspect="1"/>
          </p:cNvPicPr>
          <p:nvPr/>
        </p:nvPicPr>
        <p:blipFill>
          <a:blip r:embed="rId2"/>
          <a:stretch>
            <a:fillRect/>
          </a:stretch>
        </p:blipFill>
        <p:spPr>
          <a:xfrm>
            <a:off x="8963211" y="5792633"/>
            <a:ext cx="3080957" cy="927431"/>
          </a:xfrm>
          <a:prstGeom prst="rect">
            <a:avLst/>
          </a:prstGeom>
        </p:spPr>
      </p:pic>
      <p:pic>
        <p:nvPicPr>
          <p:cNvPr id="5" name="Picture 4" descr="http://www.uct.ac.za/images/uct.ac.za/about/logo/logostacked_noshadow.jpg"/>
          <p:cNvPicPr>
            <a:picLocks noChangeAspect="1" noChangeArrowheads="1"/>
          </p:cNvPicPr>
          <p:nvPr/>
        </p:nvPicPr>
        <p:blipFill>
          <a:blip r:embed="rId3" cstate="print"/>
          <a:srcRect/>
          <a:stretch>
            <a:fillRect/>
          </a:stretch>
        </p:blipFill>
        <p:spPr bwMode="auto">
          <a:xfrm>
            <a:off x="6520295" y="178978"/>
            <a:ext cx="5523873" cy="912843"/>
          </a:xfrm>
          <a:prstGeom prst="rect">
            <a:avLst/>
          </a:prstGeom>
          <a:noFill/>
        </p:spPr>
      </p:pic>
      <p:pic>
        <p:nvPicPr>
          <p:cNvPr id="6" name="Picture 5"/>
          <p:cNvPicPr>
            <a:picLocks noChangeAspect="1"/>
          </p:cNvPicPr>
          <p:nvPr/>
        </p:nvPicPr>
        <p:blipFill>
          <a:blip r:embed="rId4"/>
          <a:stretch>
            <a:fillRect/>
          </a:stretch>
        </p:blipFill>
        <p:spPr>
          <a:xfrm>
            <a:off x="128761" y="5792634"/>
            <a:ext cx="1762118" cy="927431"/>
          </a:xfrm>
          <a:prstGeom prst="rect">
            <a:avLst/>
          </a:prstGeom>
        </p:spPr>
      </p:pic>
      <p:pic>
        <p:nvPicPr>
          <p:cNvPr id="7" name="Picture 6"/>
          <p:cNvPicPr>
            <a:picLocks noChangeAspect="1"/>
          </p:cNvPicPr>
          <p:nvPr/>
        </p:nvPicPr>
        <p:blipFill>
          <a:blip r:embed="rId5"/>
          <a:stretch>
            <a:fillRect/>
          </a:stretch>
        </p:blipFill>
        <p:spPr>
          <a:xfrm>
            <a:off x="160722" y="133258"/>
            <a:ext cx="1210877" cy="1313802"/>
          </a:xfrm>
          <a:prstGeom prst="rect">
            <a:avLst/>
          </a:prstGeom>
        </p:spPr>
      </p:pic>
      <p:sp>
        <p:nvSpPr>
          <p:cNvPr id="8" name="Subtitle 2"/>
          <p:cNvSpPr txBox="1">
            <a:spLocks/>
          </p:cNvSpPr>
          <p:nvPr/>
        </p:nvSpPr>
        <p:spPr>
          <a:xfrm>
            <a:off x="2067635" y="5643317"/>
            <a:ext cx="9448800" cy="685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Contact: Dr Sabelo Hadebe </a:t>
            </a:r>
          </a:p>
          <a:p>
            <a:r>
              <a:rPr lang="en-GB" sz="1800" dirty="0"/>
              <a:t>Division of Immunology, room 3.25, Falmouth building</a:t>
            </a:r>
          </a:p>
          <a:p>
            <a:r>
              <a:rPr lang="en-GB" sz="1800" dirty="0"/>
              <a:t>email: </a:t>
            </a:r>
            <a:r>
              <a:rPr lang="en-GB" sz="1800" dirty="0" err="1"/>
              <a:t>sabelo.hadebe@uct.ac.za</a:t>
            </a:r>
            <a:endParaRPr lang="en-GB" sz="1800" dirty="0"/>
          </a:p>
        </p:txBody>
      </p:sp>
    </p:spTree>
    <p:extLst>
      <p:ext uri="{BB962C8B-B14F-4D97-AF65-F5344CB8AC3E}">
        <p14:creationId xmlns:p14="http://schemas.microsoft.com/office/powerpoint/2010/main" val="137391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Frequently Asked questions</a:t>
            </a:r>
          </a:p>
        </p:txBody>
      </p:sp>
      <p:sp>
        <p:nvSpPr>
          <p:cNvPr id="3" name="Content Placeholder 2"/>
          <p:cNvSpPr>
            <a:spLocks noGrp="1"/>
          </p:cNvSpPr>
          <p:nvPr>
            <p:ph idx="1"/>
          </p:nvPr>
        </p:nvSpPr>
        <p:spPr>
          <a:xfrm>
            <a:off x="990600" y="2057401"/>
            <a:ext cx="10765971" cy="4330336"/>
          </a:xfrm>
        </p:spPr>
        <p:txBody>
          <a:bodyPr>
            <a:normAutofit fontScale="47500" lnSpcReduction="20000"/>
          </a:bodyPr>
          <a:lstStyle/>
          <a:p>
            <a:r>
              <a:rPr lang="en-GB" dirty="0"/>
              <a:t>How does the course help me in my continued education?</a:t>
            </a:r>
          </a:p>
          <a:p>
            <a:pPr lvl="1"/>
            <a:r>
              <a:rPr lang="en-GB" dirty="0"/>
              <a:t> If you are HPCSA registered, the course is worth 30 CPD points</a:t>
            </a:r>
          </a:p>
          <a:p>
            <a:r>
              <a:rPr lang="en-GB" dirty="0"/>
              <a:t>How much immunology background information is needed?</a:t>
            </a:r>
          </a:p>
          <a:p>
            <a:pPr lvl="1"/>
            <a:r>
              <a:rPr lang="en-GB" dirty="0"/>
              <a:t>You only need university level biology, the course starts with basics</a:t>
            </a:r>
          </a:p>
          <a:p>
            <a:r>
              <a:rPr lang="en-GB" dirty="0"/>
              <a:t>How much time commitment does the course require?</a:t>
            </a:r>
          </a:p>
          <a:p>
            <a:pPr lvl="1"/>
            <a:r>
              <a:rPr lang="en-GB" dirty="0"/>
              <a:t>You will attend 2x per week, join </a:t>
            </a:r>
            <a:r>
              <a:rPr lang="en-GB"/>
              <a:t>lectures in person or online </a:t>
            </a:r>
            <a:r>
              <a:rPr lang="en-GB" dirty="0"/>
              <a:t>via Zoom</a:t>
            </a:r>
          </a:p>
          <a:p>
            <a:r>
              <a:rPr lang="en-GB" dirty="0"/>
              <a:t>How long is the course?</a:t>
            </a:r>
          </a:p>
          <a:p>
            <a:pPr lvl="1"/>
            <a:r>
              <a:rPr lang="en-GB" dirty="0"/>
              <a:t>The course runs between Mid-February to mid-August</a:t>
            </a:r>
          </a:p>
          <a:p>
            <a:r>
              <a:rPr lang="en-GB" dirty="0"/>
              <a:t>How flexible is the course for someone with clinical duties?</a:t>
            </a:r>
          </a:p>
          <a:p>
            <a:pPr lvl="1"/>
            <a:r>
              <a:rPr lang="en-GB" dirty="0"/>
              <a:t>You are only expected to attend 2x per week and do some of the coursework in your own time</a:t>
            </a:r>
          </a:p>
          <a:p>
            <a:r>
              <a:rPr lang="en-GB" dirty="0"/>
              <a:t>How much online content do I need to cover?</a:t>
            </a:r>
          </a:p>
          <a:p>
            <a:pPr lvl="1"/>
            <a:r>
              <a:rPr lang="en-GB" dirty="0"/>
              <a:t>We have developed an </a:t>
            </a:r>
            <a:r>
              <a:rPr lang="en-GB" dirty="0" err="1"/>
              <a:t>Immunopaedia</a:t>
            </a:r>
            <a:r>
              <a:rPr lang="en-GB" dirty="0"/>
              <a:t> online content which supplements face-to-face lectures/online lectures. You are expected to complete pre-read and answer a short-quiz before each lecture</a:t>
            </a:r>
          </a:p>
          <a:p>
            <a:r>
              <a:rPr lang="en-GB" dirty="0"/>
              <a:t>Can I take this course if I am outside UCT?</a:t>
            </a:r>
          </a:p>
          <a:p>
            <a:pPr lvl="1"/>
            <a:r>
              <a:rPr lang="en-GB" dirty="0"/>
              <a:t>Yes as long as you complete all DP requirements (attend online lectures, complete </a:t>
            </a:r>
            <a:r>
              <a:rPr lang="en-GB" dirty="0" err="1"/>
              <a:t>immunopaedia</a:t>
            </a:r>
            <a:r>
              <a:rPr lang="en-GB" dirty="0"/>
              <a:t> online content and quizzes, write-test and exams)</a:t>
            </a:r>
          </a:p>
          <a:p>
            <a:r>
              <a:rPr lang="en-GB" dirty="0"/>
              <a:t>How much does it cost to attend the course?</a:t>
            </a:r>
          </a:p>
          <a:p>
            <a:pPr lvl="1"/>
            <a:r>
              <a:rPr lang="en-GB" dirty="0"/>
              <a:t>R5000 per year</a:t>
            </a:r>
          </a:p>
          <a:p>
            <a:r>
              <a:rPr lang="en-GB" dirty="0"/>
              <a:t>What else do I need to know?</a:t>
            </a:r>
          </a:p>
          <a:p>
            <a:pPr lvl="1"/>
            <a:r>
              <a:rPr lang="en-GB" dirty="0"/>
              <a:t>Contact course convener about registration, people outside UCT need additional approval by FHS postgraduate admission</a:t>
            </a:r>
          </a:p>
          <a:p>
            <a:r>
              <a:rPr lang="en-GB" dirty="0"/>
              <a:t>What can I expect to gain from the course?</a:t>
            </a:r>
          </a:p>
          <a:p>
            <a:pPr lvl="1"/>
            <a:r>
              <a:rPr lang="en-GB" dirty="0"/>
              <a:t>You will learn both basics and advanced immunology. The course emphasises on how to read to interpret research papers and research project  proposal review by senior researchers and also peer review</a:t>
            </a:r>
          </a:p>
          <a:p>
            <a:endParaRPr lang="en-GB" dirty="0"/>
          </a:p>
        </p:txBody>
      </p:sp>
    </p:spTree>
    <p:extLst>
      <p:ext uri="{BB962C8B-B14F-4D97-AF65-F5344CB8AC3E}">
        <p14:creationId xmlns:p14="http://schemas.microsoft.com/office/powerpoint/2010/main" val="138881690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60</TotalTime>
  <Words>394</Words>
  <Application>Microsoft Macintosh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Century Gothic</vt:lpstr>
      <vt:lpstr>Vapor Trail</vt:lpstr>
      <vt:lpstr>advanced IMMUNOLOGY COURSE 2024</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IMMUNOLOGY COURSE 2020</dc:title>
  <dc:creator>Microsoft Office User</dc:creator>
  <cp:lastModifiedBy>Sabelo Hadebe</cp:lastModifiedBy>
  <cp:revision>12</cp:revision>
  <dcterms:created xsi:type="dcterms:W3CDTF">2019-12-18T10:37:15Z</dcterms:created>
  <dcterms:modified xsi:type="dcterms:W3CDTF">2023-12-13T11:23:47Z</dcterms:modified>
</cp:coreProperties>
</file>